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Kenao Sans Serif" charset="1" panose="00000000000000000000"/>
      <p:regular r:id="rId17"/>
    </p:embeddedFont>
    <p:embeddedFont>
      <p:font typeface="Belleza" charset="1" panose="02000503050000020003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-62190" t="-100408" r="-9239" b="-263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47187">
            <a:off x="-918957" y="6921833"/>
            <a:ext cx="4768753" cy="5298615"/>
          </a:xfrm>
          <a:custGeom>
            <a:avLst/>
            <a:gdLst/>
            <a:ahLst/>
            <a:cxnLst/>
            <a:rect r="r" b="b" t="t" l="l"/>
            <a:pathLst>
              <a:path h="5298615" w="4768753">
                <a:moveTo>
                  <a:pt x="0" y="0"/>
                </a:moveTo>
                <a:lnTo>
                  <a:pt x="4768753" y="0"/>
                </a:lnTo>
                <a:lnTo>
                  <a:pt x="4768753" y="5298614"/>
                </a:lnTo>
                <a:lnTo>
                  <a:pt x="0" y="52986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85741" y="3067334"/>
            <a:ext cx="15516518" cy="3940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136"/>
              </a:lnSpc>
            </a:pPr>
            <a:r>
              <a:rPr lang="en-US" sz="15604">
                <a:solidFill>
                  <a:srgbClr val="E2C675"/>
                </a:solidFill>
                <a:latin typeface="Kenao Sans Serif"/>
                <a:ea typeface="Kenao Sans Serif"/>
                <a:cs typeface="Kenao Sans Serif"/>
                <a:sym typeface="Kenao Sans Serif"/>
              </a:rPr>
              <a:t>MI TIENDA TECNOLÓGICA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842953" y="6902850"/>
            <a:ext cx="12602095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E2C675"/>
                </a:solidFill>
                <a:latin typeface="Belleza"/>
                <a:ea typeface="Belleza"/>
                <a:cs typeface="Belleza"/>
                <a:sym typeface="Belleza"/>
              </a:rPr>
              <a:t>CON JAVA SWING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947187">
            <a:off x="15421172" y="-1328959"/>
            <a:ext cx="4768753" cy="5298615"/>
          </a:xfrm>
          <a:custGeom>
            <a:avLst/>
            <a:gdLst/>
            <a:ahLst/>
            <a:cxnLst/>
            <a:rect r="r" b="b" t="t" l="l"/>
            <a:pathLst>
              <a:path h="5298615" w="4768753">
                <a:moveTo>
                  <a:pt x="0" y="0"/>
                </a:moveTo>
                <a:lnTo>
                  <a:pt x="4768754" y="0"/>
                </a:lnTo>
                <a:lnTo>
                  <a:pt x="4768754" y="5298615"/>
                </a:lnTo>
                <a:lnTo>
                  <a:pt x="0" y="52986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85741" y="180077"/>
            <a:ext cx="7044310" cy="630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2"/>
              </a:lnSpc>
            </a:pPr>
            <a:r>
              <a:rPr lang="en-US" sz="3680">
                <a:solidFill>
                  <a:srgbClr val="E2C675"/>
                </a:solidFill>
                <a:latin typeface="Belleza"/>
                <a:ea typeface="Belleza"/>
                <a:cs typeface="Belleza"/>
                <a:sym typeface="Belleza"/>
              </a:rPr>
              <a:t>MARTÍN IZQUIERDO CUEVAS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72513" y="8835834"/>
            <a:ext cx="4472534" cy="735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2"/>
              </a:lnSpc>
            </a:pPr>
            <a:r>
              <a:rPr lang="en-US" sz="4280">
                <a:solidFill>
                  <a:srgbClr val="E2C675"/>
                </a:solidFill>
                <a:latin typeface="Belleza"/>
                <a:ea typeface="Belleza"/>
                <a:cs typeface="Belleza"/>
                <a:sym typeface="Belleza"/>
              </a:rPr>
              <a:t>ACCESO A DATOS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793877" y="-391539"/>
            <a:ext cx="11028565" cy="11070078"/>
          </a:xfrm>
          <a:custGeom>
            <a:avLst/>
            <a:gdLst/>
            <a:ahLst/>
            <a:cxnLst/>
            <a:rect r="r" b="b" t="t" l="l"/>
            <a:pathLst>
              <a:path h="11070078" w="11028565">
                <a:moveTo>
                  <a:pt x="0" y="0"/>
                </a:moveTo>
                <a:lnTo>
                  <a:pt x="11028564" y="0"/>
                </a:lnTo>
                <a:lnTo>
                  <a:pt x="11028564" y="11070078"/>
                </a:lnTo>
                <a:lnTo>
                  <a:pt x="0" y="110700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5821581" y="-391539"/>
            <a:ext cx="11028565" cy="11070078"/>
          </a:xfrm>
          <a:custGeom>
            <a:avLst/>
            <a:gdLst/>
            <a:ahLst/>
            <a:cxnLst/>
            <a:rect r="r" b="b" t="t" l="l"/>
            <a:pathLst>
              <a:path h="11070078" w="11028565">
                <a:moveTo>
                  <a:pt x="11028565" y="0"/>
                </a:moveTo>
                <a:lnTo>
                  <a:pt x="0" y="0"/>
                </a:lnTo>
                <a:lnTo>
                  <a:pt x="0" y="11070078"/>
                </a:lnTo>
                <a:lnTo>
                  <a:pt x="11028565" y="11070078"/>
                </a:lnTo>
                <a:lnTo>
                  <a:pt x="1102856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37101" y="2804295"/>
            <a:ext cx="10413798" cy="6261296"/>
          </a:xfrm>
          <a:custGeom>
            <a:avLst/>
            <a:gdLst/>
            <a:ahLst/>
            <a:cxnLst/>
            <a:rect r="r" b="b" t="t" l="l"/>
            <a:pathLst>
              <a:path h="6261296" w="10413798">
                <a:moveTo>
                  <a:pt x="0" y="0"/>
                </a:moveTo>
                <a:lnTo>
                  <a:pt x="10413798" y="0"/>
                </a:lnTo>
                <a:lnTo>
                  <a:pt x="10413798" y="6261296"/>
                </a:lnTo>
                <a:lnTo>
                  <a:pt x="0" y="62612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550264" y="1247775"/>
            <a:ext cx="5187471" cy="991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0"/>
              </a:lnSpc>
            </a:pPr>
            <a:r>
              <a:rPr lang="en-US" sz="8000">
                <a:solidFill>
                  <a:srgbClr val="E2C675"/>
                </a:solidFill>
                <a:latin typeface="Kenao Sans Serif"/>
                <a:ea typeface="Kenao Sans Serif"/>
                <a:cs typeface="Kenao Sans Serif"/>
                <a:sym typeface="Kenao Sans Serif"/>
              </a:rPr>
              <a:t>INTERFAZ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65829" y="2191386"/>
            <a:ext cx="155634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E2C675"/>
                </a:solidFill>
                <a:latin typeface="Belleza"/>
                <a:ea typeface="Belleza"/>
                <a:cs typeface="Belleza"/>
                <a:sym typeface="Belleza"/>
              </a:rPr>
              <a:t>COMPRAR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34687" y="8763000"/>
            <a:ext cx="7059924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9"/>
              </a:lnSpc>
            </a:pPr>
            <a:r>
              <a:rPr lang="en-US" sz="3999">
                <a:solidFill>
                  <a:srgbClr val="E2C675"/>
                </a:solidFill>
                <a:latin typeface="Kenao Sans Serif"/>
                <a:ea typeface="Kenao Sans Serif"/>
                <a:cs typeface="Kenao Sans Serif"/>
                <a:sym typeface="Kenao Sans Serif"/>
              </a:rPr>
              <a:t>MARTÍN IZQUIEDO CUEVAS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140422" y="3381314"/>
            <a:ext cx="4007156" cy="2452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760"/>
              </a:lnSpc>
            </a:pPr>
            <a:r>
              <a:rPr lang="en-US" sz="19955">
                <a:solidFill>
                  <a:srgbClr val="E2C675"/>
                </a:solidFill>
                <a:latin typeface="Kenao Sans Serif"/>
                <a:ea typeface="Kenao Sans Serif"/>
                <a:cs typeface="Kenao Sans Serif"/>
                <a:sym typeface="Kenao Sans Serif"/>
              </a:rPr>
              <a:t>FIN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51506" y="5786643"/>
            <a:ext cx="1384988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E2C675"/>
                </a:solidFill>
                <a:latin typeface="Belleza"/>
                <a:ea typeface="Belleza"/>
                <a:cs typeface="Belleza"/>
                <a:sym typeface="Belleza"/>
              </a:rPr>
              <a:t>GRACIAS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8793877" y="-391539"/>
            <a:ext cx="11028565" cy="11070078"/>
          </a:xfrm>
          <a:custGeom>
            <a:avLst/>
            <a:gdLst/>
            <a:ahLst/>
            <a:cxnLst/>
            <a:rect r="r" b="b" t="t" l="l"/>
            <a:pathLst>
              <a:path h="11070078" w="11028565">
                <a:moveTo>
                  <a:pt x="0" y="0"/>
                </a:moveTo>
                <a:lnTo>
                  <a:pt x="11028564" y="0"/>
                </a:lnTo>
                <a:lnTo>
                  <a:pt x="11028564" y="11070078"/>
                </a:lnTo>
                <a:lnTo>
                  <a:pt x="0" y="110700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5821581" y="-391539"/>
            <a:ext cx="11028565" cy="11070078"/>
          </a:xfrm>
          <a:custGeom>
            <a:avLst/>
            <a:gdLst/>
            <a:ahLst/>
            <a:cxnLst/>
            <a:rect r="r" b="b" t="t" l="l"/>
            <a:pathLst>
              <a:path h="11070078" w="11028565">
                <a:moveTo>
                  <a:pt x="11028565" y="0"/>
                </a:moveTo>
                <a:lnTo>
                  <a:pt x="0" y="0"/>
                </a:lnTo>
                <a:lnTo>
                  <a:pt x="0" y="11070078"/>
                </a:lnTo>
                <a:lnTo>
                  <a:pt x="11028565" y="11070078"/>
                </a:lnTo>
                <a:lnTo>
                  <a:pt x="1102856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011279" y="8763000"/>
            <a:ext cx="1810302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99"/>
              </a:lnSpc>
            </a:pPr>
            <a:r>
              <a:rPr lang="en-US" sz="3999">
                <a:solidFill>
                  <a:srgbClr val="E2C675"/>
                </a:solidFill>
                <a:latin typeface="Kenao Sans Serif"/>
                <a:ea typeface="Kenao Sans Serif"/>
                <a:cs typeface="Kenao Sans Serif"/>
                <a:sym typeface="Kenao Sans Serif"/>
              </a:rPr>
              <a:t>2ºDAM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793877" y="-391539"/>
            <a:ext cx="11028565" cy="11070078"/>
          </a:xfrm>
          <a:custGeom>
            <a:avLst/>
            <a:gdLst/>
            <a:ahLst/>
            <a:cxnLst/>
            <a:rect r="r" b="b" t="t" l="l"/>
            <a:pathLst>
              <a:path h="11070078" w="11028565">
                <a:moveTo>
                  <a:pt x="0" y="0"/>
                </a:moveTo>
                <a:lnTo>
                  <a:pt x="11028564" y="0"/>
                </a:lnTo>
                <a:lnTo>
                  <a:pt x="11028564" y="11070078"/>
                </a:lnTo>
                <a:lnTo>
                  <a:pt x="0" y="110700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5821581" y="-391539"/>
            <a:ext cx="11028565" cy="11070078"/>
          </a:xfrm>
          <a:custGeom>
            <a:avLst/>
            <a:gdLst/>
            <a:ahLst/>
            <a:cxnLst/>
            <a:rect r="r" b="b" t="t" l="l"/>
            <a:pathLst>
              <a:path h="11070078" w="11028565">
                <a:moveTo>
                  <a:pt x="11028565" y="0"/>
                </a:moveTo>
                <a:lnTo>
                  <a:pt x="0" y="0"/>
                </a:lnTo>
                <a:lnTo>
                  <a:pt x="0" y="11070078"/>
                </a:lnTo>
                <a:lnTo>
                  <a:pt x="11028565" y="11070078"/>
                </a:lnTo>
                <a:lnTo>
                  <a:pt x="1102856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34687" y="526276"/>
            <a:ext cx="8494528" cy="991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0"/>
              </a:lnSpc>
            </a:pPr>
            <a:r>
              <a:rPr lang="en-US" sz="8000">
                <a:solidFill>
                  <a:srgbClr val="E2C675"/>
                </a:solidFill>
                <a:latin typeface="Kenao Sans Serif"/>
                <a:ea typeface="Kenao Sans Serif"/>
                <a:cs typeface="Kenao Sans Serif"/>
                <a:sym typeface="Kenao Sans Serif"/>
              </a:rPr>
              <a:t>INSTRUCCIONES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234687" y="1517512"/>
            <a:ext cx="9024290" cy="5076099"/>
            <a:chOff x="0" y="0"/>
            <a:chExt cx="1128903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4"/>
              <a:stretch>
                <a:fillRect l="0" t="-5894" r="0" b="-5894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2234687" y="6673822"/>
            <a:ext cx="9849548" cy="345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S</a:t>
            </a:r>
            <a:r>
              <a:rPr lang="en-US" sz="1800" u="none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e va a modelar el siguiente JSON, el cual, se nutre de una tienda tecnológica online.</a:t>
            </a:r>
          </a:p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u="none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Este json está a medio llenar, por lo necesitamos completar los datos de éste:</a:t>
            </a:r>
          </a:p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u="none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Se debe desarrollar un aplicativo donde recopile esos datos y muestre:</a:t>
            </a:r>
          </a:p>
          <a:p>
            <a:pPr algn="l" marL="388620" indent="-194310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 u="none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Los datos personales del usuario</a:t>
            </a:r>
          </a:p>
          <a:p>
            <a:pPr algn="l" marL="388620" indent="-194310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 u="none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Un producto dependiendo de su categoría</a:t>
            </a:r>
          </a:p>
          <a:p>
            <a:pPr algn="l" marL="388620" indent="-194310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 u="none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Los históricos de compras</a:t>
            </a:r>
          </a:p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 u="none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El aplicativo debe ser capaz de hacer una compra de un producto y guardar la información en el historial de compras de ese usuario.</a:t>
            </a:r>
          </a:p>
          <a:p>
            <a:pPr algn="l" marL="0" indent="0" lvl="0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2084235" y="278626"/>
            <a:ext cx="3996467" cy="9854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42"/>
              </a:lnSpc>
            </a:pPr>
            <a:r>
              <a:rPr lang="en-US" sz="110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{</a:t>
            </a:r>
          </a:p>
          <a:p>
            <a:pPr algn="l">
              <a:lnSpc>
                <a:spcPts val="1542"/>
              </a:lnSpc>
            </a:pPr>
            <a:r>
              <a:rPr lang="en-US" sz="110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  "tienda": {</a:t>
            </a:r>
          </a:p>
          <a:p>
            <a:pPr algn="l">
              <a:lnSpc>
                <a:spcPts val="1542"/>
              </a:lnSpc>
            </a:pPr>
            <a:r>
              <a:rPr lang="en-US" sz="110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      "nombre": "Mi Tienda Online",</a:t>
            </a:r>
          </a:p>
          <a:p>
            <a:pPr algn="l">
              <a:lnSpc>
                <a:spcPts val="1542"/>
              </a:lnSpc>
            </a:pPr>
            <a:r>
              <a:rPr lang="en-US" sz="110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      "categorias": [</a:t>
            </a:r>
          </a:p>
          <a:p>
            <a:pPr algn="l">
              <a:lnSpc>
                <a:spcPts val="1542"/>
              </a:lnSpc>
            </a:pPr>
            <a:r>
              <a:rPr lang="en-US" sz="110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          {</a:t>
            </a:r>
          </a:p>
          <a:p>
            <a:pPr algn="l">
              <a:lnSpc>
                <a:spcPts val="1542"/>
              </a:lnSpc>
            </a:pPr>
            <a:r>
              <a:rPr lang="en-US" sz="110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              "id": 1,</a:t>
            </a:r>
          </a:p>
          <a:p>
            <a:pPr algn="l">
              <a:lnSpc>
                <a:spcPts val="1542"/>
              </a:lnSpc>
            </a:pPr>
            <a:r>
              <a:rPr lang="en-US" sz="110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              "nombre": "Electrónica",</a:t>
            </a:r>
          </a:p>
          <a:p>
            <a:pPr algn="l">
              <a:lnSpc>
                <a:spcPts val="1542"/>
              </a:lnSpc>
            </a:pPr>
            <a:r>
              <a:rPr lang="en-US" sz="110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              "productos": [</a:t>
            </a:r>
          </a:p>
          <a:p>
            <a:pPr algn="l">
              <a:lnSpc>
                <a:spcPts val="1542"/>
              </a:lnSpc>
            </a:pPr>
            <a:r>
              <a:rPr lang="en-US" sz="110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                  {</a:t>
            </a:r>
          </a:p>
          <a:p>
            <a:pPr algn="l">
              <a:lnSpc>
                <a:spcPts val="1542"/>
              </a:lnSpc>
            </a:pPr>
            <a:r>
              <a:rPr lang="en-US" sz="110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                      "id": 101,</a:t>
            </a:r>
          </a:p>
          <a:p>
            <a:pPr algn="l">
              <a:lnSpc>
                <a:spcPts val="1542"/>
              </a:lnSpc>
            </a:pPr>
            <a:r>
              <a:rPr lang="en-US" sz="110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                      "nombre": "Smartphone",</a:t>
            </a:r>
          </a:p>
          <a:p>
            <a:pPr algn="l">
              <a:lnSpc>
                <a:spcPts val="1542"/>
              </a:lnSpc>
            </a:pPr>
            <a:r>
              <a:rPr lang="en-US" sz="110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                      "precio": 999.99,</a:t>
            </a:r>
          </a:p>
          <a:p>
            <a:pPr algn="l">
              <a:lnSpc>
                <a:spcPts val="1542"/>
              </a:lnSpc>
            </a:pPr>
            <a:r>
              <a:rPr lang="en-US" sz="110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                      "descripcion": "El último smartphone del mercado.",</a:t>
            </a:r>
          </a:p>
          <a:p>
            <a:pPr algn="l">
              <a:lnSpc>
                <a:spcPts val="1542"/>
              </a:lnSpc>
            </a:pPr>
            <a:r>
              <a:rPr lang="en-US" sz="110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                      "caracteristicas": {</a:t>
            </a:r>
          </a:p>
          <a:p>
            <a:pPr algn="l">
              <a:lnSpc>
                <a:spcPts val="1542"/>
              </a:lnSpc>
            </a:pPr>
            <a:r>
              <a:rPr lang="en-US" sz="110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                          "pantalla": "6.5 pulgadas",</a:t>
            </a:r>
          </a:p>
          <a:p>
            <a:pPr algn="l">
              <a:lnSpc>
                <a:spcPts val="1542"/>
              </a:lnSpc>
            </a:pPr>
            <a:r>
              <a:rPr lang="en-US" sz="110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                          "camara": "48 MP",</a:t>
            </a:r>
          </a:p>
          <a:p>
            <a:pPr algn="l">
              <a:lnSpc>
                <a:spcPts val="1542"/>
              </a:lnSpc>
            </a:pPr>
            <a:r>
              <a:rPr lang="en-US" sz="110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                          "bateria": "4500 mAh"</a:t>
            </a:r>
          </a:p>
          <a:p>
            <a:pPr algn="l">
              <a:lnSpc>
                <a:spcPts val="1788"/>
              </a:lnSpc>
            </a:pPr>
            <a:r>
              <a:rPr lang="en-US" sz="1277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                      },</a:t>
            </a:r>
          </a:p>
          <a:p>
            <a:pPr algn="l">
              <a:lnSpc>
                <a:spcPts val="1542"/>
              </a:lnSpc>
            </a:pPr>
            <a:r>
              <a:rPr lang="en-US" sz="110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                      "imagenes": ["imagen1.jpg", "imagen2.jpg"],</a:t>
            </a:r>
          </a:p>
          <a:p>
            <a:pPr algn="l">
              <a:lnSpc>
                <a:spcPts val="1542"/>
              </a:lnSpc>
            </a:pPr>
            <a:r>
              <a:rPr lang="en-US" sz="110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                      "inventario": 10</a:t>
            </a:r>
          </a:p>
          <a:p>
            <a:pPr algn="l">
              <a:lnSpc>
                <a:spcPts val="1542"/>
              </a:lnSpc>
            </a:pPr>
            <a:r>
              <a:rPr lang="en-US" sz="110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                  },</a:t>
            </a:r>
          </a:p>
          <a:p>
            <a:pPr algn="l">
              <a:lnSpc>
                <a:spcPts val="1542"/>
              </a:lnSpc>
            </a:pPr>
            <a:r>
              <a:rPr lang="en-US" sz="110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                  // ... otros productos</a:t>
            </a:r>
          </a:p>
          <a:p>
            <a:pPr algn="l">
              <a:lnSpc>
                <a:spcPts val="1542"/>
              </a:lnSpc>
            </a:pPr>
            <a:r>
              <a:rPr lang="en-US" sz="110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              ]</a:t>
            </a:r>
          </a:p>
          <a:p>
            <a:pPr algn="l">
              <a:lnSpc>
                <a:spcPts val="1542"/>
              </a:lnSpc>
            </a:pPr>
            <a:r>
              <a:rPr lang="en-US" sz="110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          },</a:t>
            </a:r>
          </a:p>
          <a:p>
            <a:pPr algn="l">
              <a:lnSpc>
                <a:spcPts val="1542"/>
              </a:lnSpc>
            </a:pPr>
            <a:r>
              <a:rPr lang="en-US" sz="110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          // ... otras categorías</a:t>
            </a:r>
          </a:p>
          <a:p>
            <a:pPr algn="l">
              <a:lnSpc>
                <a:spcPts val="1542"/>
              </a:lnSpc>
            </a:pPr>
            <a:r>
              <a:rPr lang="en-US" sz="110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      ],</a:t>
            </a:r>
          </a:p>
          <a:p>
            <a:pPr algn="l">
              <a:lnSpc>
                <a:spcPts val="1542"/>
              </a:lnSpc>
            </a:pPr>
            <a:r>
              <a:rPr lang="en-US" sz="110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      "usuarios": [</a:t>
            </a:r>
          </a:p>
          <a:p>
            <a:pPr algn="l">
              <a:lnSpc>
                <a:spcPts val="1542"/>
              </a:lnSpc>
            </a:pPr>
            <a:r>
              <a:rPr lang="en-US" sz="110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          {</a:t>
            </a:r>
          </a:p>
          <a:p>
            <a:pPr algn="l">
              <a:lnSpc>
                <a:spcPts val="1542"/>
              </a:lnSpc>
            </a:pPr>
            <a:r>
              <a:rPr lang="en-US" sz="110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              "id": 1,</a:t>
            </a:r>
          </a:p>
          <a:p>
            <a:pPr algn="l">
              <a:lnSpc>
                <a:spcPts val="1542"/>
              </a:lnSpc>
            </a:pPr>
            <a:r>
              <a:rPr lang="en-US" sz="110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              "nombre": "Juan Pérez",</a:t>
            </a:r>
          </a:p>
          <a:p>
            <a:pPr algn="l">
              <a:lnSpc>
                <a:spcPts val="1542"/>
              </a:lnSpc>
            </a:pPr>
            <a:r>
              <a:rPr lang="en-US" sz="110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              "email": "juanperez@example.com",</a:t>
            </a:r>
          </a:p>
          <a:p>
            <a:pPr algn="l">
              <a:lnSpc>
                <a:spcPts val="1542"/>
              </a:lnSpc>
            </a:pPr>
            <a:r>
              <a:rPr lang="en-US" sz="110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              "direccion": {</a:t>
            </a:r>
          </a:p>
          <a:p>
            <a:pPr algn="l">
              <a:lnSpc>
                <a:spcPts val="1542"/>
              </a:lnSpc>
            </a:pPr>
            <a:r>
              <a:rPr lang="en-US" sz="110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                  "calle": "Calle Principal",</a:t>
            </a:r>
          </a:p>
          <a:p>
            <a:pPr algn="l">
              <a:lnSpc>
                <a:spcPts val="1542"/>
              </a:lnSpc>
            </a:pPr>
            <a:r>
              <a:rPr lang="en-US" sz="110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                  "numero": 123,</a:t>
            </a:r>
          </a:p>
          <a:p>
            <a:pPr algn="l">
              <a:lnSpc>
                <a:spcPts val="1542"/>
              </a:lnSpc>
            </a:pPr>
            <a:r>
              <a:rPr lang="en-US" sz="110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                  "ciudad": "Madrid",</a:t>
            </a:r>
          </a:p>
          <a:p>
            <a:pPr algn="l">
              <a:lnSpc>
                <a:spcPts val="1542"/>
              </a:lnSpc>
            </a:pPr>
            <a:r>
              <a:rPr lang="en-US" sz="110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                  "pais": "España"</a:t>
            </a:r>
          </a:p>
          <a:p>
            <a:pPr algn="l">
              <a:lnSpc>
                <a:spcPts val="1542"/>
              </a:lnSpc>
            </a:pPr>
            <a:r>
              <a:rPr lang="en-US" sz="110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              },</a:t>
            </a:r>
          </a:p>
          <a:p>
            <a:pPr algn="l">
              <a:lnSpc>
                <a:spcPts val="1542"/>
              </a:lnSpc>
            </a:pPr>
            <a:r>
              <a:rPr lang="en-US" sz="110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              "historialCompras": [</a:t>
            </a:r>
          </a:p>
          <a:p>
            <a:pPr algn="l">
              <a:lnSpc>
                <a:spcPts val="1542"/>
              </a:lnSpc>
            </a:pPr>
            <a:r>
              <a:rPr lang="en-US" sz="110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                  {</a:t>
            </a:r>
          </a:p>
          <a:p>
            <a:pPr algn="l">
              <a:lnSpc>
                <a:spcPts val="1542"/>
              </a:lnSpc>
            </a:pPr>
            <a:r>
              <a:rPr lang="en-US" sz="110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                      "productoId": 101,</a:t>
            </a:r>
          </a:p>
          <a:p>
            <a:pPr algn="l">
              <a:lnSpc>
                <a:spcPts val="1542"/>
              </a:lnSpc>
            </a:pPr>
            <a:r>
              <a:rPr lang="en-US" sz="110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                      "cantidad": 2,</a:t>
            </a:r>
          </a:p>
          <a:p>
            <a:pPr algn="l">
              <a:lnSpc>
                <a:spcPts val="1542"/>
              </a:lnSpc>
            </a:pPr>
            <a:r>
              <a:rPr lang="en-US" sz="110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                      "fecha": "2023-11-14"</a:t>
            </a:r>
          </a:p>
          <a:p>
            <a:pPr algn="l">
              <a:lnSpc>
                <a:spcPts val="1542"/>
              </a:lnSpc>
            </a:pPr>
            <a:r>
              <a:rPr lang="en-US" sz="110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                  },</a:t>
            </a:r>
          </a:p>
          <a:p>
            <a:pPr algn="l">
              <a:lnSpc>
                <a:spcPts val="1542"/>
              </a:lnSpc>
            </a:pPr>
            <a:r>
              <a:rPr lang="en-US" sz="110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                  // ... otras compras</a:t>
            </a:r>
          </a:p>
          <a:p>
            <a:pPr algn="l">
              <a:lnSpc>
                <a:spcPts val="1542"/>
              </a:lnSpc>
            </a:pPr>
            <a:r>
              <a:rPr lang="en-US" sz="110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              ]</a:t>
            </a:r>
          </a:p>
          <a:p>
            <a:pPr algn="l">
              <a:lnSpc>
                <a:spcPts val="1542"/>
              </a:lnSpc>
            </a:pPr>
            <a:r>
              <a:rPr lang="en-US" sz="110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          },</a:t>
            </a:r>
          </a:p>
          <a:p>
            <a:pPr algn="l">
              <a:lnSpc>
                <a:spcPts val="1542"/>
              </a:lnSpc>
            </a:pPr>
            <a:r>
              <a:rPr lang="en-US" sz="110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          // ... otros usuarios</a:t>
            </a:r>
          </a:p>
          <a:p>
            <a:pPr algn="l">
              <a:lnSpc>
                <a:spcPts val="1542"/>
              </a:lnSpc>
            </a:pPr>
            <a:r>
              <a:rPr lang="en-US" sz="110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      ]</a:t>
            </a:r>
          </a:p>
          <a:p>
            <a:pPr algn="l">
              <a:lnSpc>
                <a:spcPts val="1542"/>
              </a:lnSpc>
            </a:pPr>
            <a:r>
              <a:rPr lang="en-US" sz="110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  }</a:t>
            </a:r>
          </a:p>
          <a:p>
            <a:pPr algn="l">
              <a:lnSpc>
                <a:spcPts val="1542"/>
              </a:lnSpc>
            </a:pPr>
            <a:r>
              <a:rPr lang="en-US" sz="110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}</a:t>
            </a:r>
          </a:p>
          <a:p>
            <a:pPr algn="l" marL="0" indent="0" lvl="0">
              <a:lnSpc>
                <a:spcPts val="154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305594" y="-650804"/>
            <a:ext cx="6447480" cy="11588609"/>
          </a:xfrm>
          <a:custGeom>
            <a:avLst/>
            <a:gdLst/>
            <a:ahLst/>
            <a:cxnLst/>
            <a:rect r="r" b="b" t="t" l="l"/>
            <a:pathLst>
              <a:path h="11588609" w="6447480">
                <a:moveTo>
                  <a:pt x="6447480" y="0"/>
                </a:moveTo>
                <a:lnTo>
                  <a:pt x="0" y="0"/>
                </a:lnTo>
                <a:lnTo>
                  <a:pt x="0" y="11588608"/>
                </a:lnTo>
                <a:lnTo>
                  <a:pt x="6447480" y="11588608"/>
                </a:lnTo>
                <a:lnTo>
                  <a:pt x="644748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05039" y="2212088"/>
            <a:ext cx="7155965" cy="7155937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1265" t="-81861" r="-26906" b="-27569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2915062" y="-114005"/>
            <a:ext cx="4843367" cy="10401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16"/>
              </a:lnSpc>
            </a:pPr>
          </a:p>
          <a:p>
            <a:pPr algn="l">
              <a:lnSpc>
                <a:spcPts val="2116"/>
              </a:lnSpc>
            </a:pPr>
            <a:r>
              <a:rPr lang="en-US" sz="151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CREATE TABLE direccion (</a:t>
            </a:r>
          </a:p>
          <a:p>
            <a:pPr algn="l">
              <a:lnSpc>
                <a:spcPts val="2116"/>
              </a:lnSpc>
            </a:pPr>
            <a:r>
              <a:rPr lang="en-US" sz="151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id INT AUTO_INCREMENT PRIMARY KEY,</a:t>
            </a:r>
          </a:p>
          <a:p>
            <a:pPr algn="l">
              <a:lnSpc>
                <a:spcPts val="2116"/>
              </a:lnSpc>
            </a:pPr>
            <a:r>
              <a:rPr lang="en-US" sz="151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usuario_id INT,</a:t>
            </a:r>
          </a:p>
          <a:p>
            <a:pPr algn="l">
              <a:lnSpc>
                <a:spcPts val="2116"/>
              </a:lnSpc>
            </a:pPr>
            <a:r>
              <a:rPr lang="en-US" sz="151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calle VARCHAR(255),</a:t>
            </a:r>
          </a:p>
          <a:p>
            <a:pPr algn="l">
              <a:lnSpc>
                <a:spcPts val="2116"/>
              </a:lnSpc>
            </a:pPr>
            <a:r>
              <a:rPr lang="en-US" sz="151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numero INT,</a:t>
            </a:r>
          </a:p>
          <a:p>
            <a:pPr algn="l">
              <a:lnSpc>
                <a:spcPts val="2116"/>
              </a:lnSpc>
            </a:pPr>
            <a:r>
              <a:rPr lang="en-US" sz="151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ciudad VARCHAR(255),</a:t>
            </a:r>
          </a:p>
          <a:p>
            <a:pPr algn="l">
              <a:lnSpc>
                <a:spcPts val="2116"/>
              </a:lnSpc>
            </a:pPr>
            <a:r>
              <a:rPr lang="en-US" sz="151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pais VARCHAR(255),</a:t>
            </a:r>
          </a:p>
          <a:p>
            <a:pPr algn="l">
              <a:lnSpc>
                <a:spcPts val="2116"/>
              </a:lnSpc>
            </a:pPr>
            <a:r>
              <a:rPr lang="en-US" sz="151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FOREIGN KEY (usuario_id) REFERENCES usuarios(id)</a:t>
            </a:r>
          </a:p>
          <a:p>
            <a:pPr algn="l">
              <a:lnSpc>
                <a:spcPts val="2116"/>
              </a:lnSpc>
            </a:pPr>
            <a:r>
              <a:rPr lang="en-US" sz="151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);</a:t>
            </a:r>
          </a:p>
          <a:p>
            <a:pPr algn="l">
              <a:lnSpc>
                <a:spcPts val="2116"/>
              </a:lnSpc>
            </a:pP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2116"/>
              </a:lnSpc>
            </a:pPr>
            <a:r>
              <a:rPr lang="en-US" sz="151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CREATE TABLE historial_compras (</a:t>
            </a:r>
          </a:p>
          <a:p>
            <a:pPr algn="l">
              <a:lnSpc>
                <a:spcPts val="2116"/>
              </a:lnSpc>
            </a:pPr>
            <a:r>
              <a:rPr lang="en-US" sz="151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   id INT AUTO_INCREMENT PRIMARY KEY,</a:t>
            </a:r>
          </a:p>
          <a:p>
            <a:pPr algn="l">
              <a:lnSpc>
                <a:spcPts val="2116"/>
              </a:lnSpc>
            </a:pPr>
            <a:r>
              <a:rPr lang="en-US" sz="151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   usuario_id INT,</a:t>
            </a:r>
          </a:p>
          <a:p>
            <a:pPr algn="l">
              <a:lnSpc>
                <a:spcPts val="2116"/>
              </a:lnSpc>
            </a:pPr>
            <a:r>
              <a:rPr lang="en-US" sz="151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   producto_id INT,</a:t>
            </a:r>
          </a:p>
          <a:p>
            <a:pPr algn="l">
              <a:lnSpc>
                <a:spcPts val="2116"/>
              </a:lnSpc>
            </a:pPr>
            <a:r>
              <a:rPr lang="en-US" sz="151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   cantidad INT,</a:t>
            </a:r>
          </a:p>
          <a:p>
            <a:pPr algn="l">
              <a:lnSpc>
                <a:spcPts val="2116"/>
              </a:lnSpc>
            </a:pPr>
            <a:r>
              <a:rPr lang="en-US" sz="151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   fecha DATE,</a:t>
            </a:r>
          </a:p>
          <a:p>
            <a:pPr algn="l">
              <a:lnSpc>
                <a:spcPts val="2116"/>
              </a:lnSpc>
            </a:pPr>
            <a:r>
              <a:rPr lang="en-US" sz="151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   FOREIGN KEY (usuario_id) REFERENCES usuarios(id),</a:t>
            </a:r>
          </a:p>
          <a:p>
            <a:pPr algn="l">
              <a:lnSpc>
                <a:spcPts val="2116"/>
              </a:lnSpc>
            </a:pPr>
            <a:r>
              <a:rPr lang="en-US" sz="151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   FOREIGN KEY (producto_id) REFERENCES productos(id)</a:t>
            </a:r>
          </a:p>
          <a:p>
            <a:pPr algn="l">
              <a:lnSpc>
                <a:spcPts val="2116"/>
              </a:lnSpc>
            </a:pPr>
            <a:r>
              <a:rPr lang="en-US" sz="151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);</a:t>
            </a:r>
          </a:p>
          <a:p>
            <a:pPr algn="l">
              <a:lnSpc>
                <a:spcPts val="2116"/>
              </a:lnSpc>
            </a:pPr>
          </a:p>
          <a:p>
            <a:pPr algn="l">
              <a:lnSpc>
                <a:spcPts val="2116"/>
              </a:lnSpc>
            </a:pPr>
            <a:r>
              <a:rPr lang="en-US" sz="151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-- Tabla para las características de cada producto</a:t>
            </a:r>
          </a:p>
          <a:p>
            <a:pPr algn="l">
              <a:lnSpc>
                <a:spcPts val="2116"/>
              </a:lnSpc>
            </a:pPr>
            <a:r>
              <a:rPr lang="en-US" sz="151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CREATE TABLE caracteristicas (</a:t>
            </a:r>
          </a:p>
          <a:p>
            <a:pPr algn="l">
              <a:lnSpc>
                <a:spcPts val="2116"/>
              </a:lnSpc>
            </a:pPr>
            <a:r>
              <a:rPr lang="en-US" sz="151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   id INT AUTO_INCREMENT PRIMARY KEY,</a:t>
            </a:r>
          </a:p>
          <a:p>
            <a:pPr algn="l">
              <a:lnSpc>
                <a:spcPts val="2116"/>
              </a:lnSpc>
            </a:pPr>
            <a:r>
              <a:rPr lang="en-US" sz="151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   producto_id INT,</a:t>
            </a:r>
          </a:p>
          <a:p>
            <a:pPr algn="l">
              <a:lnSpc>
                <a:spcPts val="2116"/>
              </a:lnSpc>
            </a:pPr>
            <a:r>
              <a:rPr lang="en-US" sz="151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   clave VARCHAR(255),</a:t>
            </a:r>
          </a:p>
          <a:p>
            <a:pPr algn="l">
              <a:lnSpc>
                <a:spcPts val="2116"/>
              </a:lnSpc>
            </a:pPr>
            <a:r>
              <a:rPr lang="en-US" sz="151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   valor VARCHAR(255),</a:t>
            </a:r>
          </a:p>
          <a:p>
            <a:pPr algn="l">
              <a:lnSpc>
                <a:spcPts val="2116"/>
              </a:lnSpc>
            </a:pPr>
            <a:r>
              <a:rPr lang="en-US" sz="151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   FOREIGN KEY (producto_id) REFERENCES productos(id)</a:t>
            </a:r>
          </a:p>
          <a:p>
            <a:pPr algn="l">
              <a:lnSpc>
                <a:spcPts val="2116"/>
              </a:lnSpc>
            </a:pPr>
            <a:r>
              <a:rPr lang="en-US" sz="151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);</a:t>
            </a:r>
          </a:p>
          <a:p>
            <a:pPr algn="l">
              <a:lnSpc>
                <a:spcPts val="2116"/>
              </a:lnSpc>
            </a:pPr>
          </a:p>
          <a:p>
            <a:pPr algn="l">
              <a:lnSpc>
                <a:spcPts val="2116"/>
              </a:lnSpc>
            </a:pPr>
            <a:r>
              <a:rPr lang="en-US" sz="151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-- Tabla para las imágenes de cada producto (almacenar las URLs)</a:t>
            </a:r>
          </a:p>
          <a:p>
            <a:pPr algn="l">
              <a:lnSpc>
                <a:spcPts val="2116"/>
              </a:lnSpc>
            </a:pPr>
            <a:r>
              <a:rPr lang="en-US" sz="151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CREATE TABLE imagenes (</a:t>
            </a:r>
          </a:p>
          <a:p>
            <a:pPr algn="l">
              <a:lnSpc>
                <a:spcPts val="2116"/>
              </a:lnSpc>
            </a:pPr>
            <a:r>
              <a:rPr lang="en-US" sz="151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   id INT AUTO_INCREMENT PRIMARY KEY,</a:t>
            </a:r>
          </a:p>
          <a:p>
            <a:pPr algn="l">
              <a:lnSpc>
                <a:spcPts val="2116"/>
              </a:lnSpc>
            </a:pPr>
            <a:r>
              <a:rPr lang="en-US" sz="151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   producto_id INT,</a:t>
            </a:r>
          </a:p>
          <a:p>
            <a:pPr algn="l">
              <a:lnSpc>
                <a:spcPts val="2116"/>
              </a:lnSpc>
            </a:pPr>
            <a:r>
              <a:rPr lang="en-US" sz="151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   url VARCHAR(255),</a:t>
            </a:r>
          </a:p>
          <a:p>
            <a:pPr algn="l">
              <a:lnSpc>
                <a:spcPts val="2116"/>
              </a:lnSpc>
            </a:pPr>
            <a:r>
              <a:rPr lang="en-US" sz="151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   FOREIGN KEY (producto_id) REFERENCES productos(id)</a:t>
            </a:r>
          </a:p>
          <a:p>
            <a:pPr algn="l">
              <a:lnSpc>
                <a:spcPts val="2116"/>
              </a:lnSpc>
            </a:pPr>
            <a:r>
              <a:rPr lang="en-US" sz="1511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);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13873" y="1162050"/>
            <a:ext cx="5538296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5000">
                <a:solidFill>
                  <a:srgbClr val="E2C675"/>
                </a:solidFill>
                <a:latin typeface="Kenao Sans Serif"/>
                <a:ea typeface="Kenao Sans Serif"/>
                <a:cs typeface="Kenao Sans Serif"/>
                <a:sym typeface="Kenao Sans Serif"/>
              </a:rPr>
              <a:t>BASE DE DATOS: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25154" y="189826"/>
            <a:ext cx="3883804" cy="1041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DROP DATABASE IF EXISTS tienda_db;</a:t>
            </a: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CREATE DATABASE tienda_db;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USE tienda_db;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CREATE TABLE tienda (</a:t>
            </a: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id INT AUTO_INCREMENT PRIMARY KEY,</a:t>
            </a: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nombre VARCHAR(255) NOT NULL</a:t>
            </a: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);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CREATE TABLE categorias (</a:t>
            </a: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id INT AUTO_INCREMENT PRIMARY KEY,</a:t>
            </a: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tienda_id INT,</a:t>
            </a: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nombre VARCHAR(255) NOT NULL,</a:t>
            </a: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FOREIGN KEY (tienda_id) REFERENCES tienda(id)</a:t>
            </a: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);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CREATE TABLE productos (</a:t>
            </a: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id INT PRIMARY KEY, -- Eliminar AUTO_INCREMENT</a:t>
            </a: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categoria_id INT,</a:t>
            </a: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nombre VARCHAR(255) NOT NULL,</a:t>
            </a: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precio DECIMAL(10,2),</a:t>
            </a: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descripcion TEXT,</a:t>
            </a: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inventario INT,</a:t>
            </a: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FOREIGN KEY (categoria_id) REFERENCES categorias(id)</a:t>
            </a: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);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CREATE TABLE usuarios (</a:t>
            </a: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id INT AUTO_INCREMENT PRIMARY KEY,</a:t>
            </a: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nombre VARCHAR(255) NOT NULL,</a:t>
            </a: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 email VARCHAR(255) NOT NULL</a:t>
            </a:r>
          </a:p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FAF6F0"/>
                </a:solidFill>
                <a:latin typeface="Belleza"/>
                <a:ea typeface="Belleza"/>
                <a:cs typeface="Belleza"/>
                <a:sym typeface="Belleza"/>
              </a:rPr>
              <a:t>);</a:t>
            </a: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2100"/>
              </a:lnSpc>
            </a:pPr>
          </a:p>
          <a:p>
            <a:pPr algn="l">
              <a:lnSpc>
                <a:spcPts val="210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74122" y="-333413"/>
            <a:ext cx="6516105" cy="11711954"/>
          </a:xfrm>
          <a:custGeom>
            <a:avLst/>
            <a:gdLst/>
            <a:ahLst/>
            <a:cxnLst/>
            <a:rect r="r" b="b" t="t" l="l"/>
            <a:pathLst>
              <a:path h="11711954" w="6516105">
                <a:moveTo>
                  <a:pt x="0" y="0"/>
                </a:moveTo>
                <a:lnTo>
                  <a:pt x="6516105" y="0"/>
                </a:lnTo>
                <a:lnTo>
                  <a:pt x="6516105" y="11711954"/>
                </a:lnTo>
                <a:lnTo>
                  <a:pt x="0" y="11711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039746" y="-1201297"/>
            <a:ext cx="7481823" cy="13447722"/>
          </a:xfrm>
          <a:custGeom>
            <a:avLst/>
            <a:gdLst/>
            <a:ahLst/>
            <a:cxnLst/>
            <a:rect r="r" b="b" t="t" l="l"/>
            <a:pathLst>
              <a:path h="13447722" w="7481823">
                <a:moveTo>
                  <a:pt x="7481823" y="0"/>
                </a:moveTo>
                <a:lnTo>
                  <a:pt x="0" y="0"/>
                </a:lnTo>
                <a:lnTo>
                  <a:pt x="0" y="13447722"/>
                </a:lnTo>
                <a:lnTo>
                  <a:pt x="7481823" y="13447722"/>
                </a:lnTo>
                <a:lnTo>
                  <a:pt x="748182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906808" y="2820675"/>
            <a:ext cx="12474384" cy="7016753"/>
            <a:chOff x="0" y="0"/>
            <a:chExt cx="1128903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287760" cy="6350000"/>
            </a:xfrm>
            <a:custGeom>
              <a:avLst/>
              <a:gdLst/>
              <a:ahLst/>
              <a:cxnLst/>
              <a:rect r="r" b="b" t="t" l="l"/>
              <a:pathLst>
                <a:path h="6350000" w="1128776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l="0" t="-1560" r="0" b="-156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3101058" y="1247775"/>
            <a:ext cx="12085884" cy="991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0"/>
              </a:lnSpc>
            </a:pPr>
            <a:r>
              <a:rPr lang="en-US" sz="8000">
                <a:solidFill>
                  <a:srgbClr val="E2C675"/>
                </a:solidFill>
                <a:latin typeface="Kenao Sans Serif"/>
                <a:ea typeface="Kenao Sans Serif"/>
                <a:cs typeface="Kenao Sans Serif"/>
                <a:sym typeface="Kenao Sans Serif"/>
              </a:rPr>
              <a:t>DIAGRAMA DE CLASES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633804" y="2191386"/>
            <a:ext cx="102039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E2C675"/>
                </a:solidFill>
                <a:latin typeface="Belleza"/>
                <a:ea typeface="Belleza"/>
                <a:cs typeface="Belleza"/>
                <a:sym typeface="Belleza"/>
              </a:rPr>
              <a:t>ANTES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74122" y="-333413"/>
            <a:ext cx="6516105" cy="11711954"/>
          </a:xfrm>
          <a:custGeom>
            <a:avLst/>
            <a:gdLst/>
            <a:ahLst/>
            <a:cxnLst/>
            <a:rect r="r" b="b" t="t" l="l"/>
            <a:pathLst>
              <a:path h="11711954" w="6516105">
                <a:moveTo>
                  <a:pt x="0" y="0"/>
                </a:moveTo>
                <a:lnTo>
                  <a:pt x="6516105" y="0"/>
                </a:lnTo>
                <a:lnTo>
                  <a:pt x="6516105" y="11711954"/>
                </a:lnTo>
                <a:lnTo>
                  <a:pt x="0" y="11711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2039746" y="-1201297"/>
            <a:ext cx="7481823" cy="13447722"/>
          </a:xfrm>
          <a:custGeom>
            <a:avLst/>
            <a:gdLst/>
            <a:ahLst/>
            <a:cxnLst/>
            <a:rect r="r" b="b" t="t" l="l"/>
            <a:pathLst>
              <a:path h="13447722" w="7481823">
                <a:moveTo>
                  <a:pt x="7481823" y="0"/>
                </a:moveTo>
                <a:lnTo>
                  <a:pt x="0" y="0"/>
                </a:lnTo>
                <a:lnTo>
                  <a:pt x="0" y="13447722"/>
                </a:lnTo>
                <a:lnTo>
                  <a:pt x="7481823" y="13447722"/>
                </a:lnTo>
                <a:lnTo>
                  <a:pt x="748182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81689" y="2869639"/>
            <a:ext cx="17524621" cy="6768885"/>
          </a:xfrm>
          <a:custGeom>
            <a:avLst/>
            <a:gdLst/>
            <a:ahLst/>
            <a:cxnLst/>
            <a:rect r="r" b="b" t="t" l="l"/>
            <a:pathLst>
              <a:path h="6768885" w="17524621">
                <a:moveTo>
                  <a:pt x="0" y="0"/>
                </a:moveTo>
                <a:lnTo>
                  <a:pt x="17524622" y="0"/>
                </a:lnTo>
                <a:lnTo>
                  <a:pt x="17524622" y="6768885"/>
                </a:lnTo>
                <a:lnTo>
                  <a:pt x="0" y="67688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101058" y="1247775"/>
            <a:ext cx="12085884" cy="991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0"/>
              </a:lnSpc>
            </a:pPr>
            <a:r>
              <a:rPr lang="en-US" sz="8000">
                <a:solidFill>
                  <a:srgbClr val="E2C675"/>
                </a:solidFill>
                <a:latin typeface="Kenao Sans Serif"/>
                <a:ea typeface="Kenao Sans Serif"/>
                <a:cs typeface="Kenao Sans Serif"/>
                <a:sym typeface="Kenao Sans Serif"/>
              </a:rPr>
              <a:t>DIAGRAMA DE CLASES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76407" y="2191386"/>
            <a:ext cx="5135186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E2C675"/>
                </a:solidFill>
                <a:latin typeface="Belleza"/>
                <a:ea typeface="Belleza"/>
                <a:cs typeface="Belleza"/>
                <a:sym typeface="Belleza"/>
              </a:rPr>
              <a:t>DESPUÉS CON INGENIERIA INVERSA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793877" y="-391539"/>
            <a:ext cx="11028565" cy="11070078"/>
          </a:xfrm>
          <a:custGeom>
            <a:avLst/>
            <a:gdLst/>
            <a:ahLst/>
            <a:cxnLst/>
            <a:rect r="r" b="b" t="t" l="l"/>
            <a:pathLst>
              <a:path h="11070078" w="11028565">
                <a:moveTo>
                  <a:pt x="0" y="0"/>
                </a:moveTo>
                <a:lnTo>
                  <a:pt x="11028564" y="0"/>
                </a:lnTo>
                <a:lnTo>
                  <a:pt x="11028564" y="11070078"/>
                </a:lnTo>
                <a:lnTo>
                  <a:pt x="0" y="110700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5821581" y="-391539"/>
            <a:ext cx="11028565" cy="11070078"/>
          </a:xfrm>
          <a:custGeom>
            <a:avLst/>
            <a:gdLst/>
            <a:ahLst/>
            <a:cxnLst/>
            <a:rect r="r" b="b" t="t" l="l"/>
            <a:pathLst>
              <a:path h="11070078" w="11028565">
                <a:moveTo>
                  <a:pt x="11028565" y="0"/>
                </a:moveTo>
                <a:lnTo>
                  <a:pt x="0" y="0"/>
                </a:lnTo>
                <a:lnTo>
                  <a:pt x="0" y="11070078"/>
                </a:lnTo>
                <a:lnTo>
                  <a:pt x="11028565" y="11070078"/>
                </a:lnTo>
                <a:lnTo>
                  <a:pt x="1102856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97296" y="2994452"/>
            <a:ext cx="7893408" cy="5960124"/>
          </a:xfrm>
          <a:custGeom>
            <a:avLst/>
            <a:gdLst/>
            <a:ahLst/>
            <a:cxnLst/>
            <a:rect r="r" b="b" t="t" l="l"/>
            <a:pathLst>
              <a:path h="5960124" w="7893408">
                <a:moveTo>
                  <a:pt x="0" y="0"/>
                </a:moveTo>
                <a:lnTo>
                  <a:pt x="7893408" y="0"/>
                </a:lnTo>
                <a:lnTo>
                  <a:pt x="7893408" y="5960124"/>
                </a:lnTo>
                <a:lnTo>
                  <a:pt x="0" y="59601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550264" y="1130657"/>
            <a:ext cx="5187471" cy="991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0"/>
              </a:lnSpc>
            </a:pPr>
            <a:r>
              <a:rPr lang="en-US" sz="8000">
                <a:solidFill>
                  <a:srgbClr val="E2C675"/>
                </a:solidFill>
                <a:latin typeface="Kenao Sans Serif"/>
                <a:ea typeface="Kenao Sans Serif"/>
                <a:cs typeface="Kenao Sans Serif"/>
                <a:sym typeface="Kenao Sans Serif"/>
              </a:rPr>
              <a:t>INTERFAZ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46225" y="2074268"/>
            <a:ext cx="99555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E2C675"/>
                </a:solidFill>
                <a:latin typeface="Belleza"/>
                <a:ea typeface="Belleza"/>
                <a:cs typeface="Belleza"/>
                <a:sym typeface="Belleza"/>
              </a:rPr>
              <a:t>INICIO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793877" y="-391539"/>
            <a:ext cx="11028565" cy="11070078"/>
          </a:xfrm>
          <a:custGeom>
            <a:avLst/>
            <a:gdLst/>
            <a:ahLst/>
            <a:cxnLst/>
            <a:rect r="r" b="b" t="t" l="l"/>
            <a:pathLst>
              <a:path h="11070078" w="11028565">
                <a:moveTo>
                  <a:pt x="0" y="0"/>
                </a:moveTo>
                <a:lnTo>
                  <a:pt x="11028564" y="0"/>
                </a:lnTo>
                <a:lnTo>
                  <a:pt x="11028564" y="11070078"/>
                </a:lnTo>
                <a:lnTo>
                  <a:pt x="0" y="110700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5821581" y="-391539"/>
            <a:ext cx="11028565" cy="11070078"/>
          </a:xfrm>
          <a:custGeom>
            <a:avLst/>
            <a:gdLst/>
            <a:ahLst/>
            <a:cxnLst/>
            <a:rect r="r" b="b" t="t" l="l"/>
            <a:pathLst>
              <a:path h="11070078" w="11028565">
                <a:moveTo>
                  <a:pt x="11028565" y="0"/>
                </a:moveTo>
                <a:lnTo>
                  <a:pt x="0" y="0"/>
                </a:lnTo>
                <a:lnTo>
                  <a:pt x="0" y="11070078"/>
                </a:lnTo>
                <a:lnTo>
                  <a:pt x="11028565" y="11070078"/>
                </a:lnTo>
                <a:lnTo>
                  <a:pt x="1102856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52225" y="2836620"/>
            <a:ext cx="10183549" cy="6110130"/>
          </a:xfrm>
          <a:custGeom>
            <a:avLst/>
            <a:gdLst/>
            <a:ahLst/>
            <a:cxnLst/>
            <a:rect r="r" b="b" t="t" l="l"/>
            <a:pathLst>
              <a:path h="6110130" w="10183549">
                <a:moveTo>
                  <a:pt x="0" y="0"/>
                </a:moveTo>
                <a:lnTo>
                  <a:pt x="10183550" y="0"/>
                </a:lnTo>
                <a:lnTo>
                  <a:pt x="10183550" y="6110130"/>
                </a:lnTo>
                <a:lnTo>
                  <a:pt x="0" y="61101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550264" y="1247775"/>
            <a:ext cx="5187471" cy="991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0"/>
              </a:lnSpc>
            </a:pPr>
            <a:r>
              <a:rPr lang="en-US" sz="8000">
                <a:solidFill>
                  <a:srgbClr val="E2C675"/>
                </a:solidFill>
                <a:latin typeface="Kenao Sans Serif"/>
                <a:ea typeface="Kenao Sans Serif"/>
                <a:cs typeface="Kenao Sans Serif"/>
                <a:sym typeface="Kenao Sans Serif"/>
              </a:rPr>
              <a:t>INTERFAZ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58041" y="2191386"/>
            <a:ext cx="157191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E2C675"/>
                </a:solidFill>
                <a:latin typeface="Belleza"/>
                <a:ea typeface="Belleza"/>
                <a:cs typeface="Belleza"/>
                <a:sym typeface="Belleza"/>
              </a:rPr>
              <a:t>USUARIOS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793877" y="-391539"/>
            <a:ext cx="11028565" cy="11070078"/>
          </a:xfrm>
          <a:custGeom>
            <a:avLst/>
            <a:gdLst/>
            <a:ahLst/>
            <a:cxnLst/>
            <a:rect r="r" b="b" t="t" l="l"/>
            <a:pathLst>
              <a:path h="11070078" w="11028565">
                <a:moveTo>
                  <a:pt x="0" y="0"/>
                </a:moveTo>
                <a:lnTo>
                  <a:pt x="11028564" y="0"/>
                </a:lnTo>
                <a:lnTo>
                  <a:pt x="11028564" y="11070078"/>
                </a:lnTo>
                <a:lnTo>
                  <a:pt x="0" y="110700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5821581" y="-391539"/>
            <a:ext cx="11028565" cy="11070078"/>
          </a:xfrm>
          <a:custGeom>
            <a:avLst/>
            <a:gdLst/>
            <a:ahLst/>
            <a:cxnLst/>
            <a:rect r="r" b="b" t="t" l="l"/>
            <a:pathLst>
              <a:path h="11070078" w="11028565">
                <a:moveTo>
                  <a:pt x="11028565" y="0"/>
                </a:moveTo>
                <a:lnTo>
                  <a:pt x="0" y="0"/>
                </a:lnTo>
                <a:lnTo>
                  <a:pt x="0" y="11070078"/>
                </a:lnTo>
                <a:lnTo>
                  <a:pt x="11028565" y="11070078"/>
                </a:lnTo>
                <a:lnTo>
                  <a:pt x="1102856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877541" y="2710830"/>
            <a:ext cx="10532918" cy="6332917"/>
          </a:xfrm>
          <a:custGeom>
            <a:avLst/>
            <a:gdLst/>
            <a:ahLst/>
            <a:cxnLst/>
            <a:rect r="r" b="b" t="t" l="l"/>
            <a:pathLst>
              <a:path h="6332917" w="10532918">
                <a:moveTo>
                  <a:pt x="0" y="0"/>
                </a:moveTo>
                <a:lnTo>
                  <a:pt x="10532918" y="0"/>
                </a:lnTo>
                <a:lnTo>
                  <a:pt x="10532918" y="6332916"/>
                </a:lnTo>
                <a:lnTo>
                  <a:pt x="0" y="6332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550264" y="1247775"/>
            <a:ext cx="5187471" cy="991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0"/>
              </a:lnSpc>
            </a:pPr>
            <a:r>
              <a:rPr lang="en-US" sz="8000">
                <a:solidFill>
                  <a:srgbClr val="E2C675"/>
                </a:solidFill>
                <a:latin typeface="Kenao Sans Serif"/>
                <a:ea typeface="Kenao Sans Serif"/>
                <a:cs typeface="Kenao Sans Serif"/>
                <a:sym typeface="Kenao Sans Serif"/>
              </a:rPr>
              <a:t>INTERFAZ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10054" y="2191386"/>
            <a:ext cx="186789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E2C675"/>
                </a:solidFill>
                <a:latin typeface="Belleza"/>
                <a:ea typeface="Belleza"/>
                <a:cs typeface="Belleza"/>
                <a:sym typeface="Belleza"/>
              </a:rPr>
              <a:t>PRODUCTOS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793877" y="-391539"/>
            <a:ext cx="11028565" cy="11070078"/>
          </a:xfrm>
          <a:custGeom>
            <a:avLst/>
            <a:gdLst/>
            <a:ahLst/>
            <a:cxnLst/>
            <a:rect r="r" b="b" t="t" l="l"/>
            <a:pathLst>
              <a:path h="11070078" w="11028565">
                <a:moveTo>
                  <a:pt x="0" y="0"/>
                </a:moveTo>
                <a:lnTo>
                  <a:pt x="11028564" y="0"/>
                </a:lnTo>
                <a:lnTo>
                  <a:pt x="11028564" y="11070078"/>
                </a:lnTo>
                <a:lnTo>
                  <a:pt x="0" y="110700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5821581" y="-391539"/>
            <a:ext cx="11028565" cy="11070078"/>
          </a:xfrm>
          <a:custGeom>
            <a:avLst/>
            <a:gdLst/>
            <a:ahLst/>
            <a:cxnLst/>
            <a:rect r="r" b="b" t="t" l="l"/>
            <a:pathLst>
              <a:path h="11070078" w="11028565">
                <a:moveTo>
                  <a:pt x="11028565" y="0"/>
                </a:moveTo>
                <a:lnTo>
                  <a:pt x="0" y="0"/>
                </a:lnTo>
                <a:lnTo>
                  <a:pt x="0" y="11070078"/>
                </a:lnTo>
                <a:lnTo>
                  <a:pt x="11028565" y="11070078"/>
                </a:lnTo>
                <a:lnTo>
                  <a:pt x="11028565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45893" y="2632942"/>
            <a:ext cx="10796213" cy="6491223"/>
          </a:xfrm>
          <a:custGeom>
            <a:avLst/>
            <a:gdLst/>
            <a:ahLst/>
            <a:cxnLst/>
            <a:rect r="r" b="b" t="t" l="l"/>
            <a:pathLst>
              <a:path h="6491223" w="10796213">
                <a:moveTo>
                  <a:pt x="0" y="0"/>
                </a:moveTo>
                <a:lnTo>
                  <a:pt x="10796214" y="0"/>
                </a:lnTo>
                <a:lnTo>
                  <a:pt x="10796214" y="6491223"/>
                </a:lnTo>
                <a:lnTo>
                  <a:pt x="0" y="64912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550264" y="1247775"/>
            <a:ext cx="5187471" cy="991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20"/>
              </a:lnSpc>
            </a:pPr>
            <a:r>
              <a:rPr lang="en-US" sz="8000">
                <a:solidFill>
                  <a:srgbClr val="E2C675"/>
                </a:solidFill>
                <a:latin typeface="Kenao Sans Serif"/>
                <a:ea typeface="Kenao Sans Serif"/>
                <a:cs typeface="Kenao Sans Serif"/>
                <a:sym typeface="Kenao Sans Serif"/>
              </a:rPr>
              <a:t>INTERFAZ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65829" y="2191386"/>
            <a:ext cx="1556341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E2C675"/>
                </a:solidFill>
                <a:latin typeface="Belleza"/>
                <a:ea typeface="Belleza"/>
                <a:cs typeface="Belleza"/>
                <a:sym typeface="Belleza"/>
              </a:rPr>
              <a:t>HISTORIAL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DAGXz6knUqA</dc:identifier>
  <dcterms:modified xsi:type="dcterms:W3CDTF">2011-08-01T06:04:30Z</dcterms:modified>
  <cp:revision>1</cp:revision>
  <dc:title>MI TIENDA TECNOLÓGICA</dc:title>
</cp:coreProperties>
</file>